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3" r:id="rId2"/>
    <p:sldId id="256" r:id="rId3"/>
    <p:sldId id="257" r:id="rId4"/>
    <p:sldId id="258" r:id="rId5"/>
    <p:sldId id="259" r:id="rId6"/>
    <p:sldId id="260" r:id="rId7"/>
    <p:sldId id="261" r:id="rId8"/>
    <p:sldId id="262"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8D23B-1421-491A-B59A-BABE2385FD48}" v="132" dt="2025-10-16T09:17:41.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taudaybhaskar1@outlook.com" userId="3e0b01669363dee4" providerId="LiveId" clId="{F4D398FC-CD19-4D1B-919C-409C34739451}"/>
    <pc:docChg chg="undo custSel addSld modSld sldOrd">
      <pc:chgData name="kattaudaybhaskar1@outlook.com" userId="3e0b01669363dee4" providerId="LiveId" clId="{F4D398FC-CD19-4D1B-919C-409C34739451}" dt="2025-10-16T09:22:05.172" v="175" actId="255"/>
      <pc:docMkLst>
        <pc:docMk/>
      </pc:docMkLst>
      <pc:sldChg chg="modTransition">
        <pc:chgData name="kattaudaybhaskar1@outlook.com" userId="3e0b01669363dee4" providerId="LiveId" clId="{F4D398FC-CD19-4D1B-919C-409C34739451}" dt="2025-10-16T08:29:00.120" v="0"/>
        <pc:sldMkLst>
          <pc:docMk/>
          <pc:sldMk cId="0" sldId="256"/>
        </pc:sldMkLst>
      </pc:sldChg>
      <pc:sldChg chg="modTransition">
        <pc:chgData name="kattaudaybhaskar1@outlook.com" userId="3e0b01669363dee4" providerId="LiveId" clId="{F4D398FC-CD19-4D1B-919C-409C34739451}" dt="2025-10-16T08:29:12.852" v="1"/>
        <pc:sldMkLst>
          <pc:docMk/>
          <pc:sldMk cId="0" sldId="257"/>
        </pc:sldMkLst>
      </pc:sldChg>
      <pc:sldChg chg="modTransition">
        <pc:chgData name="kattaudaybhaskar1@outlook.com" userId="3e0b01669363dee4" providerId="LiveId" clId="{F4D398FC-CD19-4D1B-919C-409C34739451}" dt="2025-10-16T08:29:25.578" v="2"/>
        <pc:sldMkLst>
          <pc:docMk/>
          <pc:sldMk cId="0" sldId="258"/>
        </pc:sldMkLst>
      </pc:sldChg>
      <pc:sldChg chg="modTransition">
        <pc:chgData name="kattaudaybhaskar1@outlook.com" userId="3e0b01669363dee4" providerId="LiveId" clId="{F4D398FC-CD19-4D1B-919C-409C34739451}" dt="2025-10-16T08:29:42.452" v="3"/>
        <pc:sldMkLst>
          <pc:docMk/>
          <pc:sldMk cId="0" sldId="259"/>
        </pc:sldMkLst>
      </pc:sldChg>
      <pc:sldChg chg="modTransition">
        <pc:chgData name="kattaudaybhaskar1@outlook.com" userId="3e0b01669363dee4" providerId="LiveId" clId="{F4D398FC-CD19-4D1B-919C-409C34739451}" dt="2025-10-16T08:29:52.187" v="4"/>
        <pc:sldMkLst>
          <pc:docMk/>
          <pc:sldMk cId="0" sldId="260"/>
        </pc:sldMkLst>
      </pc:sldChg>
      <pc:sldChg chg="modTransition">
        <pc:chgData name="kattaudaybhaskar1@outlook.com" userId="3e0b01669363dee4" providerId="LiveId" clId="{F4D398FC-CD19-4D1B-919C-409C34739451}" dt="2025-10-16T08:30:13.303" v="5"/>
        <pc:sldMkLst>
          <pc:docMk/>
          <pc:sldMk cId="0" sldId="261"/>
        </pc:sldMkLst>
      </pc:sldChg>
      <pc:sldChg chg="modTransition">
        <pc:chgData name="kattaudaybhaskar1@outlook.com" userId="3e0b01669363dee4" providerId="LiveId" clId="{F4D398FC-CD19-4D1B-919C-409C34739451}" dt="2025-10-16T08:30:28.427" v="6"/>
        <pc:sldMkLst>
          <pc:docMk/>
          <pc:sldMk cId="0" sldId="262"/>
        </pc:sldMkLst>
      </pc:sldChg>
      <pc:sldChg chg="addSp delSp modSp new mod ord">
        <pc:chgData name="kattaudaybhaskar1@outlook.com" userId="3e0b01669363dee4" providerId="LiveId" clId="{F4D398FC-CD19-4D1B-919C-409C34739451}" dt="2025-10-16T09:22:05.172" v="175" actId="255"/>
        <pc:sldMkLst>
          <pc:docMk/>
          <pc:sldMk cId="3643381483" sldId="263"/>
        </pc:sldMkLst>
        <pc:spChg chg="add mod">
          <ac:chgData name="kattaudaybhaskar1@outlook.com" userId="3e0b01669363dee4" providerId="LiveId" clId="{F4D398FC-CD19-4D1B-919C-409C34739451}" dt="2025-10-16T09:22:05.172" v="175" actId="255"/>
          <ac:spMkLst>
            <pc:docMk/>
            <pc:sldMk cId="3643381483" sldId="263"/>
            <ac:spMk id="3" creationId="{A4A1FFFF-9161-493C-7956-6EAFB3888AF9}"/>
          </ac:spMkLst>
        </pc:spChg>
        <pc:spChg chg="add del">
          <ac:chgData name="kattaudaybhaskar1@outlook.com" userId="3e0b01669363dee4" providerId="LiveId" clId="{F4D398FC-CD19-4D1B-919C-409C34739451}" dt="2025-10-16T08:38:28.945" v="109" actId="478"/>
          <ac:spMkLst>
            <pc:docMk/>
            <pc:sldMk cId="3643381483" sldId="263"/>
            <ac:spMk id="5" creationId="{63F64DD3-B561-3E82-B931-876D64A727CF}"/>
          </ac:spMkLst>
        </pc:spChg>
        <pc:spChg chg="add mod">
          <ac:chgData name="kattaudaybhaskar1@outlook.com" userId="3e0b01669363dee4" providerId="LiveId" clId="{F4D398FC-CD19-4D1B-919C-409C34739451}" dt="2025-10-16T08:40:56.988" v="131" actId="1076"/>
          <ac:spMkLst>
            <pc:docMk/>
            <pc:sldMk cId="3643381483" sldId="263"/>
            <ac:spMk id="6" creationId="{7BE72336-F04C-C648-FBA9-64700E9CEA41}"/>
          </ac:spMkLst>
        </pc:spChg>
        <pc:spChg chg="add mod">
          <ac:chgData name="kattaudaybhaskar1@outlook.com" userId="3e0b01669363dee4" providerId="LiveId" clId="{F4D398FC-CD19-4D1B-919C-409C34739451}" dt="2025-10-16T09:18:03.598" v="158" actId="20577"/>
          <ac:spMkLst>
            <pc:docMk/>
            <pc:sldMk cId="3643381483" sldId="263"/>
            <ac:spMk id="7" creationId="{35C666E1-4030-514C-4A1A-9AB133C2C1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100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1FFFF-9161-493C-7956-6EAFB3888AF9}"/>
              </a:ext>
            </a:extLst>
          </p:cNvPr>
          <p:cNvSpPr txBox="1"/>
          <p:nvPr/>
        </p:nvSpPr>
        <p:spPr>
          <a:xfrm>
            <a:off x="445477" y="418577"/>
            <a:ext cx="13504985" cy="5355312"/>
          </a:xfrm>
          <a:prstGeom prst="rect">
            <a:avLst/>
          </a:prstGeom>
          <a:noFill/>
        </p:spPr>
        <p:txBody>
          <a:bodyPr wrap="square">
            <a:spAutoFit/>
          </a:bodyPr>
          <a:lstStyle/>
          <a:p>
            <a:pPr algn="ctr"/>
            <a:r>
              <a:rPr lang="en-US" sz="6000" b="1" spc="600" dirty="0">
                <a:solidFill>
                  <a:srgbClr val="00B0F0"/>
                </a:solidFill>
                <a:latin typeface="Bahnschrift SemiCondensed" panose="020B0502040204020203" pitchFamily="34" charset="0"/>
              </a:rPr>
              <a:t>PHOTO  QUALITY ENHANCEMENT</a:t>
            </a:r>
          </a:p>
          <a:p>
            <a:pPr algn="ctr"/>
            <a:endParaRPr lang="en-US" sz="5400" b="1" dirty="0">
              <a:solidFill>
                <a:schemeClr val="bg1"/>
              </a:solidFill>
            </a:endParaRPr>
          </a:p>
          <a:p>
            <a:pPr algn="ctr"/>
            <a:endParaRPr lang="en-US" sz="6000" b="1" dirty="0">
              <a:solidFill>
                <a:schemeClr val="bg1"/>
              </a:solidFill>
            </a:endParaRPr>
          </a:p>
          <a:p>
            <a:pPr algn="ctr"/>
            <a:r>
              <a:rPr lang="en-IN" sz="4800" b="1" dirty="0">
                <a:solidFill>
                  <a:schemeClr val="bg1"/>
                </a:solidFill>
                <a:highlight>
                  <a:srgbClr val="808080"/>
                </a:highlight>
              </a:rPr>
              <a:t>Enhancing low-quality photos to professional standards…………</a:t>
            </a:r>
          </a:p>
          <a:p>
            <a:pPr algn="ctr"/>
            <a:endParaRPr lang="en-IN" sz="6000" dirty="0">
              <a:solidFill>
                <a:schemeClr val="bg1"/>
              </a:solidFill>
            </a:endParaRPr>
          </a:p>
          <a:p>
            <a:pPr algn="ctr"/>
            <a:endParaRPr lang="en-US" sz="1200" b="1" u="sng" dirty="0"/>
          </a:p>
        </p:txBody>
      </p:sp>
      <p:sp>
        <p:nvSpPr>
          <p:cNvPr id="6" name="Rectangle 5">
            <a:extLst>
              <a:ext uri="{FF2B5EF4-FFF2-40B4-BE49-F238E27FC236}">
                <a16:creationId xmlns:a16="http://schemas.microsoft.com/office/drawing/2014/main" id="{7BE72336-F04C-C648-FBA9-64700E9CEA41}"/>
              </a:ext>
            </a:extLst>
          </p:cNvPr>
          <p:cNvSpPr/>
          <p:nvPr/>
        </p:nvSpPr>
        <p:spPr>
          <a:xfrm flipV="1">
            <a:off x="1260087" y="158347"/>
            <a:ext cx="11954108" cy="139167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35C666E1-4030-514C-4A1A-9AB133C2C152}"/>
              </a:ext>
            </a:extLst>
          </p:cNvPr>
          <p:cNvSpPr/>
          <p:nvPr/>
        </p:nvSpPr>
        <p:spPr>
          <a:xfrm>
            <a:off x="1199184" y="158346"/>
            <a:ext cx="12015011" cy="1391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b="1" u="sng" dirty="0"/>
              <a:t>Photo Quality Enhancement</a:t>
            </a:r>
            <a:endParaRPr lang="en-IN" sz="2000" dirty="0"/>
          </a:p>
        </p:txBody>
      </p:sp>
    </p:spTree>
    <p:extLst>
      <p:ext uri="{BB962C8B-B14F-4D97-AF65-F5344CB8AC3E}">
        <p14:creationId xmlns:p14="http://schemas.microsoft.com/office/powerpoint/2010/main" val="364338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621024"/>
            <a:ext cx="13048488" cy="1956816"/>
          </a:xfrm>
          <a:prstGeom prst="rect">
            <a:avLst/>
          </a:prstGeom>
          <a:noFill/>
          <a:ln/>
        </p:spPr>
        <p:txBody>
          <a:bodyPr wrap="square" lIns="0" tIns="0" rIns="0" bIns="0" rtlCol="0" anchor="ctr"/>
          <a:lstStyle/>
          <a:p>
            <a:pPr marL="0" indent="0" algn="l">
              <a:lnSpc>
                <a:spcPts val="7700"/>
              </a:lnSpc>
              <a:buNone/>
            </a:pPr>
            <a:r>
              <a:rPr lang="en-US" sz="6160">
                <a:solidFill>
                  <a:srgbClr val="77D8F2"/>
                </a:solidFill>
                <a:latin typeface="AlibabaPuHuiTi-Alibaba-PuHuiTi" pitchFamily="34" charset="0"/>
                <a:ea typeface="AlibabaPuHuiTi-Alibaba-PuHuiTi" pitchFamily="34" charset="-122"/>
                <a:cs typeface="AlibabaPuHuiTi-Alibaba-PuHuiTi" pitchFamily="34" charset="-120"/>
              </a:rPr>
              <a:t>Photo Quality Enhancement with AI</a:t>
            </a:r>
            <a:endParaRPr lang="en-US" sz="6160"/>
          </a:p>
        </p:txBody>
      </p:sp>
      <p:sp>
        <p:nvSpPr>
          <p:cNvPr id="5" name="Text 1"/>
          <p:cNvSpPr/>
          <p:nvPr/>
        </p:nvSpPr>
        <p:spPr>
          <a:xfrm>
            <a:off x="795528" y="5833872"/>
            <a:ext cx="13048488" cy="850392"/>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Achieving professional-looking photos is a common desire, yet not everyone has access to high-end camera equipment. Images taken from the 1980s onwards often exhibit lower quality. However, advancements in AI technology now enable us to enhance these photographs effectively, making them look more polished and vibrant.</a:t>
            </a:r>
            <a:endParaRPr lang="en-US" sz="178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227832"/>
            <a:ext cx="832104" cy="832104"/>
          </a:xfrm>
          <a:prstGeom prst="rect">
            <a:avLst/>
          </a:prstGeom>
        </p:spPr>
      </p:pic>
      <p:pic>
        <p:nvPicPr>
          <p:cNvPr id="4" name="Image 2" descr="preencoded.png"/>
          <p:cNvPicPr>
            <a:picLocks noChangeAspect="1"/>
          </p:cNvPicPr>
          <p:nvPr/>
        </p:nvPicPr>
        <p:blipFill>
          <a:blip r:embed="rId5"/>
          <a:stretch>
            <a:fillRect/>
          </a:stretch>
        </p:blipFill>
        <p:spPr>
          <a:xfrm>
            <a:off x="5257800" y="3227832"/>
            <a:ext cx="832104" cy="832104"/>
          </a:xfrm>
          <a:prstGeom prst="rect">
            <a:avLst/>
          </a:prstGeom>
        </p:spPr>
      </p:pic>
      <p:pic>
        <p:nvPicPr>
          <p:cNvPr id="5" name="Image 3" descr="preencoded.png"/>
          <p:cNvPicPr>
            <a:picLocks noChangeAspect="1"/>
          </p:cNvPicPr>
          <p:nvPr/>
        </p:nvPicPr>
        <p:blipFill>
          <a:blip r:embed="rId6"/>
          <a:stretch>
            <a:fillRect/>
          </a:stretch>
        </p:blipFill>
        <p:spPr>
          <a:xfrm>
            <a:off x="9720072" y="3227832"/>
            <a:ext cx="832104" cy="832104"/>
          </a:xfrm>
          <a:prstGeom prst="rect">
            <a:avLst/>
          </a:prstGeom>
        </p:spPr>
      </p:pic>
      <p:sp>
        <p:nvSpPr>
          <p:cNvPr id="6" name="Text 0"/>
          <p:cNvSpPr/>
          <p:nvPr/>
        </p:nvSpPr>
        <p:spPr>
          <a:xfrm>
            <a:off x="795528" y="2267712"/>
            <a:ext cx="13048488" cy="713232"/>
          </a:xfrm>
          <a:prstGeom prst="rect">
            <a:avLst/>
          </a:prstGeom>
          <a:noFill/>
          <a:ln/>
        </p:spPr>
        <p:txBody>
          <a:bodyPr wrap="none" lIns="0" tIns="0" rIns="0" bIns="0" rtlCol="0" anchor="ctr"/>
          <a:lstStyle/>
          <a:p>
            <a:pPr marL="0" indent="0" algn="l">
              <a:lnSpc>
                <a:spcPts val="5580"/>
              </a:lnSpc>
              <a:buNone/>
            </a:pPr>
            <a:r>
              <a:rPr lang="en-US" sz="4460">
                <a:solidFill>
                  <a:srgbClr val="77D8F2"/>
                </a:solidFill>
                <a:latin typeface="AlibabaPuHuiTi-Alibaba-PuHuiTi" pitchFamily="34" charset="0"/>
                <a:ea typeface="AlibabaPuHuiTi-Alibaba-PuHuiTi" pitchFamily="34" charset="-122"/>
                <a:cs typeface="AlibabaPuHuiTi-Alibaba-PuHuiTi" pitchFamily="34" charset="-120"/>
              </a:rPr>
              <a:t>Importance of Photo Quality</a:t>
            </a:r>
            <a:endParaRPr lang="en-US" sz="4460"/>
          </a:p>
        </p:txBody>
      </p:sp>
      <p:sp>
        <p:nvSpPr>
          <p:cNvPr id="7" name="Text 1"/>
          <p:cNvSpPr/>
          <p:nvPr/>
        </p:nvSpPr>
        <p:spPr>
          <a:xfrm>
            <a:off x="795528" y="4279392"/>
            <a:ext cx="4123944" cy="356616"/>
          </a:xfrm>
          <a:prstGeom prst="rect">
            <a:avLst/>
          </a:prstGeom>
          <a:noFill/>
          <a:ln/>
        </p:spPr>
        <p:txBody>
          <a:bodyPr wrap="none" lIns="0" tIns="0" rIns="0" bIns="0" rtlCol="0" anchor="ctr"/>
          <a:lstStyle/>
          <a:p>
            <a:pPr marL="0" indent="0" algn="l">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Professional Appeal</a:t>
            </a:r>
            <a:endParaRPr lang="en-US" sz="2230"/>
          </a:p>
        </p:txBody>
      </p:sp>
      <p:sp>
        <p:nvSpPr>
          <p:cNvPr id="8" name="Text 2"/>
          <p:cNvSpPr/>
          <p:nvPr/>
        </p:nvSpPr>
        <p:spPr>
          <a:xfrm>
            <a:off x="795528" y="4837176"/>
            <a:ext cx="4123944" cy="1133856"/>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High-quality photos enhance the overall aesthetic appeal, making them suitable for presentations, portfolios, or social media.</a:t>
            </a:r>
            <a:endParaRPr lang="en-US" sz="1780"/>
          </a:p>
        </p:txBody>
      </p:sp>
      <p:sp>
        <p:nvSpPr>
          <p:cNvPr id="9" name="Text 3"/>
          <p:cNvSpPr/>
          <p:nvPr/>
        </p:nvSpPr>
        <p:spPr>
          <a:xfrm>
            <a:off x="5257800" y="4279392"/>
            <a:ext cx="4123944" cy="356616"/>
          </a:xfrm>
          <a:prstGeom prst="rect">
            <a:avLst/>
          </a:prstGeom>
          <a:noFill/>
          <a:ln/>
        </p:spPr>
        <p:txBody>
          <a:bodyPr wrap="none" lIns="0" tIns="0" rIns="0" bIns="0" rtlCol="0" anchor="ctr"/>
          <a:lstStyle/>
          <a:p>
            <a:pPr marL="0" indent="0" algn="l">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Preservation of Memories</a:t>
            </a:r>
            <a:endParaRPr lang="en-US" sz="2230"/>
          </a:p>
        </p:txBody>
      </p:sp>
      <p:sp>
        <p:nvSpPr>
          <p:cNvPr id="10" name="Text 4"/>
          <p:cNvSpPr/>
          <p:nvPr/>
        </p:nvSpPr>
        <p:spPr>
          <a:xfrm>
            <a:off x="5257800" y="4837176"/>
            <a:ext cx="4123944" cy="850392"/>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Enhancing older photos helps preserve cherished memories for future generations.</a:t>
            </a:r>
            <a:endParaRPr lang="en-US" sz="1780"/>
          </a:p>
        </p:txBody>
      </p:sp>
      <p:sp>
        <p:nvSpPr>
          <p:cNvPr id="11" name="Text 5"/>
          <p:cNvSpPr/>
          <p:nvPr/>
        </p:nvSpPr>
        <p:spPr>
          <a:xfrm>
            <a:off x="9720072" y="4279392"/>
            <a:ext cx="4123944" cy="356616"/>
          </a:xfrm>
          <a:prstGeom prst="rect">
            <a:avLst/>
          </a:prstGeom>
          <a:noFill/>
          <a:ln/>
        </p:spPr>
        <p:txBody>
          <a:bodyPr wrap="none" lIns="0" tIns="0" rIns="0" bIns="0" rtlCol="0" anchor="ctr"/>
          <a:lstStyle/>
          <a:p>
            <a:pPr marL="0" indent="0" algn="l">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Creative Expression</a:t>
            </a:r>
            <a:endParaRPr lang="en-US" sz="2230"/>
          </a:p>
        </p:txBody>
      </p:sp>
      <p:sp>
        <p:nvSpPr>
          <p:cNvPr id="12" name="Text 6"/>
          <p:cNvSpPr/>
          <p:nvPr/>
        </p:nvSpPr>
        <p:spPr>
          <a:xfrm>
            <a:off x="9720072" y="4837176"/>
            <a:ext cx="4123944" cy="850392"/>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Improved photo quality encourages creativity in photography and graphic design.</a:t>
            </a:r>
            <a:endParaRPr lang="en-US" sz="178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2039112"/>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2039112"/>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2039112"/>
            <a:ext cx="5138928" cy="5138928"/>
          </a:xfrm>
          <a:prstGeom prst="rect">
            <a:avLst/>
          </a:prstGeom>
        </p:spPr>
      </p:pic>
      <p:sp>
        <p:nvSpPr>
          <p:cNvPr id="6" name="Text 0"/>
          <p:cNvSpPr/>
          <p:nvPr/>
        </p:nvSpPr>
        <p:spPr>
          <a:xfrm>
            <a:off x="795528" y="1069848"/>
            <a:ext cx="13048488" cy="713232"/>
          </a:xfrm>
          <a:prstGeom prst="rect">
            <a:avLst/>
          </a:prstGeom>
          <a:noFill/>
          <a:ln/>
        </p:spPr>
        <p:txBody>
          <a:bodyPr wrap="none" lIns="0" tIns="0" rIns="0" bIns="0" rtlCol="0" anchor="ctr"/>
          <a:lstStyle/>
          <a:p>
            <a:pPr marL="0" indent="0" algn="l">
              <a:lnSpc>
                <a:spcPts val="5580"/>
              </a:lnSpc>
              <a:buNone/>
            </a:pPr>
            <a:r>
              <a:rPr lang="en-US" sz="4460">
                <a:solidFill>
                  <a:srgbClr val="77D8F2"/>
                </a:solidFill>
                <a:latin typeface="AlibabaPuHuiTi-Alibaba-PuHuiTi" pitchFamily="34" charset="0"/>
                <a:ea typeface="AlibabaPuHuiTi-Alibaba-PuHuiTi" pitchFamily="34" charset="-122"/>
                <a:cs typeface="AlibabaPuHuiTi-Alibaba-PuHuiTi" pitchFamily="34" charset="-120"/>
              </a:rPr>
              <a:t>Challenges with Low-Quality Photos</a:t>
            </a:r>
            <a:endParaRPr lang="en-US" sz="4460"/>
          </a:p>
        </p:txBody>
      </p:sp>
      <p:sp>
        <p:nvSpPr>
          <p:cNvPr id="7" name="Text 1"/>
          <p:cNvSpPr/>
          <p:nvPr/>
        </p:nvSpPr>
        <p:spPr>
          <a:xfrm>
            <a:off x="914400" y="3730752"/>
            <a:ext cx="3054096" cy="356616"/>
          </a:xfrm>
          <a:prstGeom prst="rect">
            <a:avLst/>
          </a:prstGeom>
          <a:noFill/>
          <a:ln/>
        </p:spPr>
        <p:txBody>
          <a:bodyPr wrap="none" lIns="0" tIns="0" rIns="0" bIns="0" rtlCol="0" anchor="ctr"/>
          <a:lstStyle/>
          <a:p>
            <a:pPr marL="0" indent="0" algn="r">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Graininess and Noise</a:t>
            </a:r>
            <a:endParaRPr lang="en-US" sz="2230"/>
          </a:p>
        </p:txBody>
      </p:sp>
      <p:sp>
        <p:nvSpPr>
          <p:cNvPr id="8" name="Text 2"/>
          <p:cNvSpPr/>
          <p:nvPr/>
        </p:nvSpPr>
        <p:spPr>
          <a:xfrm>
            <a:off x="914400" y="4343400"/>
            <a:ext cx="3054096" cy="1133856"/>
          </a:xfrm>
          <a:prstGeom prst="rect">
            <a:avLst/>
          </a:prstGeom>
          <a:noFill/>
          <a:ln/>
        </p:spPr>
        <p:txBody>
          <a:bodyPr wrap="square" lIns="0" tIns="0" rIns="0" bIns="0" rtlCol="0" anchor="ctr"/>
          <a:lstStyle/>
          <a:p>
            <a:pPr marL="0" indent="0" algn="r">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Older photos, especially those taken in low light, often suffer from graininess.</a:t>
            </a:r>
            <a:endParaRPr lang="en-US" sz="1780"/>
          </a:p>
        </p:txBody>
      </p:sp>
      <p:sp>
        <p:nvSpPr>
          <p:cNvPr id="9" name="Text 3"/>
          <p:cNvSpPr/>
          <p:nvPr/>
        </p:nvSpPr>
        <p:spPr>
          <a:xfrm>
            <a:off x="5916168" y="4407408"/>
            <a:ext cx="173736" cy="393192"/>
          </a:xfrm>
          <a:prstGeom prst="rect">
            <a:avLst/>
          </a:prstGeom>
          <a:noFill/>
          <a:ln/>
        </p:spPr>
        <p:txBody>
          <a:bodyPr wrap="none" lIns="0" tIns="0" rIns="0" bIns="0" rtlCol="0" anchor="ctr"/>
          <a:lstStyle/>
          <a:p>
            <a:pPr marL="0" indent="0" algn="l">
              <a:lnSpc>
                <a:spcPts val="2670"/>
              </a:lnSpc>
              <a:buNone/>
            </a:pPr>
            <a:r>
              <a:rPr lang="en-US" sz="223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2230"/>
          </a:p>
        </p:txBody>
      </p:sp>
      <p:sp>
        <p:nvSpPr>
          <p:cNvPr id="10" name="Text 4"/>
          <p:cNvSpPr/>
          <p:nvPr/>
        </p:nvSpPr>
        <p:spPr>
          <a:xfrm>
            <a:off x="7891272" y="3264408"/>
            <a:ext cx="173736" cy="393192"/>
          </a:xfrm>
          <a:prstGeom prst="rect">
            <a:avLst/>
          </a:prstGeom>
          <a:noFill/>
          <a:ln/>
        </p:spPr>
        <p:txBody>
          <a:bodyPr wrap="none" lIns="0" tIns="0" rIns="0" bIns="0" rtlCol="0" anchor="ctr"/>
          <a:lstStyle/>
          <a:p>
            <a:pPr marL="0" indent="0" algn="l">
              <a:lnSpc>
                <a:spcPts val="2670"/>
              </a:lnSpc>
              <a:buNone/>
            </a:pPr>
            <a:r>
              <a:rPr lang="en-US" sz="223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2230"/>
          </a:p>
        </p:txBody>
      </p:sp>
      <p:sp>
        <p:nvSpPr>
          <p:cNvPr id="11" name="Text 5"/>
          <p:cNvSpPr/>
          <p:nvPr/>
        </p:nvSpPr>
        <p:spPr>
          <a:xfrm>
            <a:off x="7891272" y="5550408"/>
            <a:ext cx="173736" cy="393192"/>
          </a:xfrm>
          <a:prstGeom prst="rect">
            <a:avLst/>
          </a:prstGeom>
          <a:noFill/>
          <a:ln/>
        </p:spPr>
        <p:txBody>
          <a:bodyPr wrap="none" lIns="0" tIns="0" rIns="0" bIns="0" rtlCol="0" anchor="ctr"/>
          <a:lstStyle/>
          <a:p>
            <a:pPr marL="0" indent="0" algn="l">
              <a:lnSpc>
                <a:spcPts val="2670"/>
              </a:lnSpc>
              <a:buNone/>
            </a:pPr>
            <a:r>
              <a:rPr lang="en-US" sz="223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2230"/>
          </a:p>
        </p:txBody>
      </p:sp>
      <p:sp>
        <p:nvSpPr>
          <p:cNvPr id="12" name="Text 6"/>
          <p:cNvSpPr/>
          <p:nvPr/>
        </p:nvSpPr>
        <p:spPr>
          <a:xfrm>
            <a:off x="10222992" y="2578608"/>
            <a:ext cx="3502152" cy="356616"/>
          </a:xfrm>
          <a:prstGeom prst="rect">
            <a:avLst/>
          </a:prstGeom>
          <a:noFill/>
          <a:ln/>
        </p:spPr>
        <p:txBody>
          <a:bodyPr wrap="none" lIns="0" tIns="0" rIns="0" bIns="0" rtlCol="0" anchor="ctr"/>
          <a:lstStyle/>
          <a:p>
            <a:pPr marL="0" indent="0" algn="l">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Color Fading</a:t>
            </a:r>
            <a:endParaRPr lang="en-US" sz="2230"/>
          </a:p>
        </p:txBody>
      </p:sp>
      <p:sp>
        <p:nvSpPr>
          <p:cNvPr id="13" name="Text 7"/>
          <p:cNvSpPr/>
          <p:nvPr/>
        </p:nvSpPr>
        <p:spPr>
          <a:xfrm>
            <a:off x="10222992" y="3182112"/>
            <a:ext cx="3502152" cy="566928"/>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Over time, colors can fade or distort, losing vividness.</a:t>
            </a:r>
            <a:endParaRPr lang="en-US" sz="1780"/>
          </a:p>
        </p:txBody>
      </p:sp>
      <p:sp>
        <p:nvSpPr>
          <p:cNvPr id="14" name="Text 8"/>
          <p:cNvSpPr/>
          <p:nvPr/>
        </p:nvSpPr>
        <p:spPr>
          <a:xfrm>
            <a:off x="10222992" y="5166360"/>
            <a:ext cx="3502152" cy="356616"/>
          </a:xfrm>
          <a:prstGeom prst="rect">
            <a:avLst/>
          </a:prstGeom>
          <a:noFill/>
          <a:ln/>
        </p:spPr>
        <p:txBody>
          <a:bodyPr wrap="none" lIns="0" tIns="0" rIns="0" bIns="0" rtlCol="0" anchor="ctr"/>
          <a:lstStyle/>
          <a:p>
            <a:pPr marL="0" indent="0" algn="l">
              <a:lnSpc>
                <a:spcPts val="2790"/>
              </a:lnSpc>
              <a:buNone/>
            </a:pPr>
            <a:r>
              <a:rPr lang="en-US" sz="2230">
                <a:solidFill>
                  <a:srgbClr val="DBDBDB"/>
                </a:solidFill>
                <a:latin typeface="AlibabaPuHuiTi-Alibaba-PuHuiTi" pitchFamily="34" charset="0"/>
                <a:ea typeface="AlibabaPuHuiTi-Alibaba-PuHuiTi" pitchFamily="34" charset="-122"/>
                <a:cs typeface="AlibabaPuHuiTi-Alibaba-PuHuiTi" pitchFamily="34" charset="-120"/>
              </a:rPr>
              <a:t>Resolution Issues</a:t>
            </a:r>
            <a:endParaRPr lang="en-US" sz="2230"/>
          </a:p>
        </p:txBody>
      </p:sp>
      <p:sp>
        <p:nvSpPr>
          <p:cNvPr id="15" name="Text 9"/>
          <p:cNvSpPr/>
          <p:nvPr/>
        </p:nvSpPr>
        <p:spPr>
          <a:xfrm>
            <a:off x="10222992" y="5779008"/>
            <a:ext cx="3502152" cy="850392"/>
          </a:xfrm>
          <a:prstGeom prst="rect">
            <a:avLst/>
          </a:prstGeom>
          <a:noFill/>
          <a:ln/>
        </p:spPr>
        <p:txBody>
          <a:bodyPr wrap="square" lIns="0" tIns="0" rIns="0" bIns="0" rtlCol="0" anchor="ctr"/>
          <a:lstStyle/>
          <a:p>
            <a:pPr marL="0" indent="0" algn="l">
              <a:lnSpc>
                <a:spcPts val="2230"/>
              </a:lnSpc>
              <a:buNone/>
            </a:pPr>
            <a:r>
              <a:rPr lang="en-US" sz="1780">
                <a:solidFill>
                  <a:srgbClr val="DBDBDB"/>
                </a:solidFill>
                <a:latin typeface="思源黑体-思源黑体-Medium" pitchFamily="34" charset="0"/>
                <a:ea typeface="思源黑体-思源黑体-Medium" pitchFamily="34" charset="-122"/>
                <a:cs typeface="思源黑体-思源黑体-Medium" pitchFamily="34" charset="-120"/>
              </a:rPr>
              <a:t>Low-resolution images limit usability in various applications.</a:t>
            </a:r>
            <a:endParaRPr lang="en-US" sz="178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86384" y="2487168"/>
            <a:ext cx="8101584" cy="1499616"/>
          </a:xfrm>
          <a:prstGeom prst="rect">
            <a:avLst/>
          </a:prstGeom>
        </p:spPr>
      </p:pic>
      <p:pic>
        <p:nvPicPr>
          <p:cNvPr id="5" name="Image 3" descr="preencoded.png"/>
          <p:cNvPicPr>
            <a:picLocks noChangeAspect="1"/>
          </p:cNvPicPr>
          <p:nvPr/>
        </p:nvPicPr>
        <p:blipFill>
          <a:blip r:embed="rId5"/>
          <a:stretch>
            <a:fillRect/>
          </a:stretch>
        </p:blipFill>
        <p:spPr>
          <a:xfrm>
            <a:off x="786384" y="4169664"/>
            <a:ext cx="8101584" cy="1499616"/>
          </a:xfrm>
          <a:prstGeom prst="rect">
            <a:avLst/>
          </a:prstGeom>
        </p:spPr>
      </p:pic>
      <p:pic>
        <p:nvPicPr>
          <p:cNvPr id="6" name="Image 4" descr="preencoded.png"/>
          <p:cNvPicPr>
            <a:picLocks noChangeAspect="1"/>
          </p:cNvPicPr>
          <p:nvPr/>
        </p:nvPicPr>
        <p:blipFill>
          <a:blip r:embed="rId5"/>
          <a:stretch>
            <a:fillRect/>
          </a:stretch>
        </p:blipFill>
        <p:spPr>
          <a:xfrm>
            <a:off x="786384" y="5852160"/>
            <a:ext cx="8101584" cy="1499616"/>
          </a:xfrm>
          <a:prstGeom prst="rect">
            <a:avLst/>
          </a:prstGeom>
        </p:spPr>
      </p:pic>
      <p:sp>
        <p:nvSpPr>
          <p:cNvPr id="7" name="Text 0"/>
          <p:cNvSpPr/>
          <p:nvPr/>
        </p:nvSpPr>
        <p:spPr>
          <a:xfrm>
            <a:off x="795528" y="914400"/>
            <a:ext cx="8074152" cy="1353312"/>
          </a:xfrm>
          <a:prstGeom prst="rect">
            <a:avLst/>
          </a:prstGeom>
          <a:noFill/>
          <a:ln/>
        </p:spPr>
        <p:txBody>
          <a:bodyPr wrap="square" lIns="0" tIns="0" rIns="0" bIns="0" rtlCol="0" anchor="ctr"/>
          <a:lstStyle/>
          <a:p>
            <a:pPr marL="0" indent="0" algn="l">
              <a:lnSpc>
                <a:spcPts val="5300"/>
              </a:lnSpc>
              <a:buNone/>
            </a:pPr>
            <a:r>
              <a:rPr lang="en-US" sz="4240">
                <a:solidFill>
                  <a:srgbClr val="77D8F2"/>
                </a:solidFill>
                <a:latin typeface="AlibabaPuHuiTi-Alibaba-PuHuiTi" pitchFamily="34" charset="0"/>
                <a:ea typeface="AlibabaPuHuiTi-Alibaba-PuHuiTi" pitchFamily="34" charset="-122"/>
                <a:cs typeface="AlibabaPuHuiTi-Alibaba-PuHuiTi" pitchFamily="34" charset="-120"/>
              </a:rPr>
              <a:t>AI Technologies for Enhancement</a:t>
            </a:r>
            <a:endParaRPr lang="en-US" sz="4240"/>
          </a:p>
        </p:txBody>
      </p:sp>
      <p:sp>
        <p:nvSpPr>
          <p:cNvPr id="8" name="Text 1"/>
          <p:cNvSpPr/>
          <p:nvPr/>
        </p:nvSpPr>
        <p:spPr>
          <a:xfrm>
            <a:off x="1024128" y="2734056"/>
            <a:ext cx="76169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Image Upscaling</a:t>
            </a:r>
            <a:endParaRPr lang="en-US" sz="2120"/>
          </a:p>
        </p:txBody>
      </p:sp>
      <p:sp>
        <p:nvSpPr>
          <p:cNvPr id="9" name="Text 2"/>
          <p:cNvSpPr/>
          <p:nvPr/>
        </p:nvSpPr>
        <p:spPr>
          <a:xfrm>
            <a:off x="1024128" y="3200400"/>
            <a:ext cx="76169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AI-driven technologies can enhance the resolution of small or grainy photographs without losing essential details.</a:t>
            </a:r>
            <a:endParaRPr lang="en-US" sz="1690"/>
          </a:p>
        </p:txBody>
      </p:sp>
      <p:sp>
        <p:nvSpPr>
          <p:cNvPr id="10" name="Text 3"/>
          <p:cNvSpPr/>
          <p:nvPr/>
        </p:nvSpPr>
        <p:spPr>
          <a:xfrm>
            <a:off x="1024128" y="4416552"/>
            <a:ext cx="76169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Noise Reduction</a:t>
            </a:r>
            <a:endParaRPr lang="en-US" sz="2120"/>
          </a:p>
        </p:txBody>
      </p:sp>
      <p:sp>
        <p:nvSpPr>
          <p:cNvPr id="11" name="Text 4"/>
          <p:cNvSpPr/>
          <p:nvPr/>
        </p:nvSpPr>
        <p:spPr>
          <a:xfrm>
            <a:off x="1024128" y="4882896"/>
            <a:ext cx="76169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AI algorithms effectively identify and reduce noise in photos, transforming blurred images into cleaner versions.</a:t>
            </a:r>
            <a:endParaRPr lang="en-US" sz="1690"/>
          </a:p>
        </p:txBody>
      </p:sp>
      <p:sp>
        <p:nvSpPr>
          <p:cNvPr id="12" name="Text 5"/>
          <p:cNvSpPr/>
          <p:nvPr/>
        </p:nvSpPr>
        <p:spPr>
          <a:xfrm>
            <a:off x="1024128" y="6089904"/>
            <a:ext cx="76169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Color Restoration</a:t>
            </a:r>
            <a:endParaRPr lang="en-US" sz="2120"/>
          </a:p>
        </p:txBody>
      </p:sp>
      <p:sp>
        <p:nvSpPr>
          <p:cNvPr id="13" name="Text 6"/>
          <p:cNvSpPr/>
          <p:nvPr/>
        </p:nvSpPr>
        <p:spPr>
          <a:xfrm>
            <a:off x="1024128" y="6556248"/>
            <a:ext cx="76169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Using machine learning, AI can intelligently restore faded colors, reviving older images in their original vibrancy.</a:t>
            </a:r>
            <a:endParaRPr lang="en-US" sz="169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886968" y="1865376"/>
            <a:ext cx="8001000" cy="1682496"/>
          </a:xfrm>
          <a:prstGeom prst="rect">
            <a:avLst/>
          </a:prstGeom>
        </p:spPr>
      </p:pic>
      <p:pic>
        <p:nvPicPr>
          <p:cNvPr id="5" name="Image 3" descr="preencoded.png"/>
          <p:cNvPicPr>
            <a:picLocks noChangeAspect="1"/>
          </p:cNvPicPr>
          <p:nvPr/>
        </p:nvPicPr>
        <p:blipFill>
          <a:blip r:embed="rId5"/>
          <a:stretch>
            <a:fillRect/>
          </a:stretch>
        </p:blipFill>
        <p:spPr>
          <a:xfrm>
            <a:off x="886968" y="3721608"/>
            <a:ext cx="8001000" cy="1682496"/>
          </a:xfrm>
          <a:prstGeom prst="rect">
            <a:avLst/>
          </a:prstGeom>
        </p:spPr>
      </p:pic>
      <p:pic>
        <p:nvPicPr>
          <p:cNvPr id="6" name="Image 4" descr="preencoded.png"/>
          <p:cNvPicPr>
            <a:picLocks noChangeAspect="1"/>
          </p:cNvPicPr>
          <p:nvPr/>
        </p:nvPicPr>
        <p:blipFill>
          <a:blip r:embed="rId5"/>
          <a:stretch>
            <a:fillRect/>
          </a:stretch>
        </p:blipFill>
        <p:spPr>
          <a:xfrm>
            <a:off x="886968" y="5568696"/>
            <a:ext cx="8001000" cy="1682496"/>
          </a:xfrm>
          <a:prstGeom prst="rect">
            <a:avLst/>
          </a:prstGeom>
        </p:spPr>
      </p:pic>
      <p:pic>
        <p:nvPicPr>
          <p:cNvPr id="7" name="Image 5" descr="preencoded.png"/>
          <p:cNvPicPr>
            <a:picLocks noChangeAspect="1"/>
          </p:cNvPicPr>
          <p:nvPr/>
        </p:nvPicPr>
        <p:blipFill>
          <a:blip r:embed="rId6"/>
          <a:stretch>
            <a:fillRect/>
          </a:stretch>
        </p:blipFill>
        <p:spPr>
          <a:xfrm>
            <a:off x="786384" y="1865376"/>
            <a:ext cx="137160" cy="1682496"/>
          </a:xfrm>
          <a:prstGeom prst="rect">
            <a:avLst/>
          </a:prstGeom>
        </p:spPr>
      </p:pic>
      <p:pic>
        <p:nvPicPr>
          <p:cNvPr id="8" name="Image 6" descr="preencoded.png"/>
          <p:cNvPicPr>
            <a:picLocks noChangeAspect="1"/>
          </p:cNvPicPr>
          <p:nvPr/>
        </p:nvPicPr>
        <p:blipFill>
          <a:blip r:embed="rId6"/>
          <a:stretch>
            <a:fillRect/>
          </a:stretch>
        </p:blipFill>
        <p:spPr>
          <a:xfrm>
            <a:off x="786384" y="3721608"/>
            <a:ext cx="137160" cy="1682496"/>
          </a:xfrm>
          <a:prstGeom prst="rect">
            <a:avLst/>
          </a:prstGeom>
        </p:spPr>
      </p:pic>
      <p:pic>
        <p:nvPicPr>
          <p:cNvPr id="9" name="Image 7" descr="preencoded.png"/>
          <p:cNvPicPr>
            <a:picLocks noChangeAspect="1"/>
          </p:cNvPicPr>
          <p:nvPr/>
        </p:nvPicPr>
        <p:blipFill>
          <a:blip r:embed="rId6"/>
          <a:stretch>
            <a:fillRect/>
          </a:stretch>
        </p:blipFill>
        <p:spPr>
          <a:xfrm>
            <a:off x="786384" y="5568696"/>
            <a:ext cx="137160" cy="1682496"/>
          </a:xfrm>
          <a:prstGeom prst="rect">
            <a:avLst/>
          </a:prstGeom>
        </p:spPr>
      </p:pic>
      <p:sp>
        <p:nvSpPr>
          <p:cNvPr id="10" name="Text 0"/>
          <p:cNvSpPr/>
          <p:nvPr/>
        </p:nvSpPr>
        <p:spPr>
          <a:xfrm>
            <a:off x="795528" y="1014984"/>
            <a:ext cx="8074152" cy="640080"/>
          </a:xfrm>
          <a:prstGeom prst="rect">
            <a:avLst/>
          </a:prstGeom>
          <a:noFill/>
          <a:ln/>
        </p:spPr>
        <p:txBody>
          <a:bodyPr wrap="none" lIns="0" tIns="0" rIns="0" bIns="0" rtlCol="0" anchor="ctr"/>
          <a:lstStyle/>
          <a:p>
            <a:pPr marL="0" indent="0" algn="l">
              <a:lnSpc>
                <a:spcPts val="5020"/>
              </a:lnSpc>
              <a:buNone/>
            </a:pPr>
            <a:r>
              <a:rPr lang="en-US" sz="4010">
                <a:solidFill>
                  <a:srgbClr val="77D8F2"/>
                </a:solidFill>
                <a:latin typeface="AlibabaPuHuiTi-Alibaba-PuHuiTi" pitchFamily="34" charset="0"/>
                <a:ea typeface="AlibabaPuHuiTi-Alibaba-PuHuiTi" pitchFamily="34" charset="-122"/>
                <a:cs typeface="AlibabaPuHuiTi-Alibaba-PuHuiTi" pitchFamily="34" charset="-120"/>
              </a:rPr>
              <a:t>Practical Tools and Applications</a:t>
            </a:r>
            <a:endParaRPr lang="en-US" sz="4010"/>
          </a:p>
        </p:txBody>
      </p:sp>
      <p:sp>
        <p:nvSpPr>
          <p:cNvPr id="11" name="Text 1"/>
          <p:cNvSpPr/>
          <p:nvPr/>
        </p:nvSpPr>
        <p:spPr>
          <a:xfrm>
            <a:off x="1106424" y="2103120"/>
            <a:ext cx="7543800" cy="320040"/>
          </a:xfrm>
          <a:prstGeom prst="rect">
            <a:avLst/>
          </a:prstGeom>
          <a:noFill/>
          <a:ln/>
        </p:spPr>
        <p:txBody>
          <a:bodyPr wrap="none" lIns="0" tIns="0" rIns="0" bIns="0" rtlCol="0" anchor="ctr"/>
          <a:lstStyle/>
          <a:p>
            <a:pPr marL="0" indent="0" algn="l">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Editing Software</a:t>
            </a:r>
            <a:endParaRPr lang="en-US" sz="2000"/>
          </a:p>
        </p:txBody>
      </p:sp>
      <p:sp>
        <p:nvSpPr>
          <p:cNvPr id="12" name="Text 2"/>
          <p:cNvSpPr/>
          <p:nvPr/>
        </p:nvSpPr>
        <p:spPr>
          <a:xfrm>
            <a:off x="1106424" y="2542032"/>
            <a:ext cx="7543800" cy="768096"/>
          </a:xfrm>
          <a:prstGeom prst="rect">
            <a:avLst/>
          </a:prstGeom>
          <a:noFill/>
          <a:ln/>
        </p:spPr>
        <p:txBody>
          <a:bodyPr wrap="square" lIns="0" tIns="0" rIns="0" bIns="0" rtlCol="0" anchor="ctr"/>
          <a:lstStyle/>
          <a:p>
            <a:pPr marL="0" indent="0" algn="l">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Programs like Adobe Photoshop and Lightroom now incorporate AI features that streamline enhancement processes, making professional editing accessible to all users.</a:t>
            </a:r>
            <a:endParaRPr lang="en-US" sz="1600"/>
          </a:p>
        </p:txBody>
      </p:sp>
      <p:sp>
        <p:nvSpPr>
          <p:cNvPr id="13" name="Text 3"/>
          <p:cNvSpPr/>
          <p:nvPr/>
        </p:nvSpPr>
        <p:spPr>
          <a:xfrm>
            <a:off x="1106424" y="3950208"/>
            <a:ext cx="7543800" cy="320040"/>
          </a:xfrm>
          <a:prstGeom prst="rect">
            <a:avLst/>
          </a:prstGeom>
          <a:noFill/>
          <a:ln/>
        </p:spPr>
        <p:txBody>
          <a:bodyPr wrap="none" lIns="0" tIns="0" rIns="0" bIns="0" rtlCol="0" anchor="ctr"/>
          <a:lstStyle/>
          <a:p>
            <a:pPr marL="0" indent="0" algn="l">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Mobile Applications</a:t>
            </a:r>
            <a:endParaRPr lang="en-US" sz="2000"/>
          </a:p>
        </p:txBody>
      </p:sp>
      <p:sp>
        <p:nvSpPr>
          <p:cNvPr id="14" name="Text 4"/>
          <p:cNvSpPr/>
          <p:nvPr/>
        </p:nvSpPr>
        <p:spPr>
          <a:xfrm>
            <a:off x="1106424" y="4389120"/>
            <a:ext cx="7543800" cy="768096"/>
          </a:xfrm>
          <a:prstGeom prst="rect">
            <a:avLst/>
          </a:prstGeom>
          <a:noFill/>
          <a:ln/>
        </p:spPr>
        <p:txBody>
          <a:bodyPr wrap="square" lIns="0" tIns="0" rIns="0" bIns="0" rtlCol="0" anchor="ctr"/>
          <a:lstStyle/>
          <a:p>
            <a:pPr marL="0" indent="0" algn="l">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Apps such as Remini and Let’s Enhance allow users to enhance photos easily on their mobile devices, democratizing access to high-quality image processing.</a:t>
            </a:r>
            <a:endParaRPr lang="en-US" sz="1600"/>
          </a:p>
        </p:txBody>
      </p:sp>
      <p:sp>
        <p:nvSpPr>
          <p:cNvPr id="15" name="Text 5"/>
          <p:cNvSpPr/>
          <p:nvPr/>
        </p:nvSpPr>
        <p:spPr>
          <a:xfrm>
            <a:off x="1106424" y="5797296"/>
            <a:ext cx="7543800" cy="320040"/>
          </a:xfrm>
          <a:prstGeom prst="rect">
            <a:avLst/>
          </a:prstGeom>
          <a:noFill/>
          <a:ln/>
        </p:spPr>
        <p:txBody>
          <a:bodyPr wrap="none" lIns="0" tIns="0" rIns="0" bIns="0" rtlCol="0" anchor="ctr"/>
          <a:lstStyle/>
          <a:p>
            <a:pPr marL="0" indent="0" algn="l">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Online Services</a:t>
            </a:r>
            <a:endParaRPr lang="en-US" sz="2000"/>
          </a:p>
        </p:txBody>
      </p:sp>
      <p:sp>
        <p:nvSpPr>
          <p:cNvPr id="16" name="Text 6"/>
          <p:cNvSpPr/>
          <p:nvPr/>
        </p:nvSpPr>
        <p:spPr>
          <a:xfrm>
            <a:off x="1106424" y="6245352"/>
            <a:ext cx="7543800" cy="768096"/>
          </a:xfrm>
          <a:prstGeom prst="rect">
            <a:avLst/>
          </a:prstGeom>
          <a:noFill/>
          <a:ln/>
        </p:spPr>
        <p:txBody>
          <a:bodyPr wrap="square" lIns="0" tIns="0" rIns="0" bIns="0" rtlCol="0" anchor="ctr"/>
          <a:lstStyle/>
          <a:p>
            <a:pPr marL="0" indent="0" algn="l">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Several online platforms provide automated enhancement services, enabling users to upload images for immediate quality improvement, simplifying the enhancement experience.</a:t>
            </a:r>
            <a:endParaRPr lang="en-US" sz="16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10912" y="2240280"/>
            <a:ext cx="4626864" cy="4626864"/>
          </a:xfrm>
          <a:prstGeom prst="rect">
            <a:avLst/>
          </a:prstGeom>
        </p:spPr>
      </p:pic>
      <p:pic>
        <p:nvPicPr>
          <p:cNvPr id="4" name="Image 2" descr="preencoded.png"/>
          <p:cNvPicPr>
            <a:picLocks noChangeAspect="1"/>
          </p:cNvPicPr>
          <p:nvPr/>
        </p:nvPicPr>
        <p:blipFill>
          <a:blip r:embed="rId5"/>
          <a:stretch>
            <a:fillRect/>
          </a:stretch>
        </p:blipFill>
        <p:spPr>
          <a:xfrm>
            <a:off x="5010912" y="2240280"/>
            <a:ext cx="4626864" cy="4626864"/>
          </a:xfrm>
          <a:prstGeom prst="rect">
            <a:avLst/>
          </a:prstGeom>
        </p:spPr>
      </p:pic>
      <p:pic>
        <p:nvPicPr>
          <p:cNvPr id="5" name="Image 3" descr="preencoded.png"/>
          <p:cNvPicPr>
            <a:picLocks noChangeAspect="1"/>
          </p:cNvPicPr>
          <p:nvPr/>
        </p:nvPicPr>
        <p:blipFill>
          <a:blip r:embed="rId6"/>
          <a:stretch>
            <a:fillRect/>
          </a:stretch>
        </p:blipFill>
        <p:spPr>
          <a:xfrm>
            <a:off x="5010912" y="2240280"/>
            <a:ext cx="4626864" cy="4626864"/>
          </a:xfrm>
          <a:prstGeom prst="rect">
            <a:avLst/>
          </a:prstGeom>
        </p:spPr>
      </p:pic>
      <p:pic>
        <p:nvPicPr>
          <p:cNvPr id="6" name="Image 4" descr="preencoded.png"/>
          <p:cNvPicPr>
            <a:picLocks noChangeAspect="1"/>
          </p:cNvPicPr>
          <p:nvPr/>
        </p:nvPicPr>
        <p:blipFill>
          <a:blip r:embed="rId7"/>
          <a:stretch>
            <a:fillRect/>
          </a:stretch>
        </p:blipFill>
        <p:spPr>
          <a:xfrm>
            <a:off x="4581144" y="4041648"/>
            <a:ext cx="1024128" cy="1024128"/>
          </a:xfrm>
          <a:prstGeom prst="rect">
            <a:avLst/>
          </a:prstGeom>
        </p:spPr>
      </p:pic>
      <p:pic>
        <p:nvPicPr>
          <p:cNvPr id="7" name="Image 5" descr="preencoded.png"/>
          <p:cNvPicPr>
            <a:picLocks noChangeAspect="1"/>
          </p:cNvPicPr>
          <p:nvPr/>
        </p:nvPicPr>
        <p:blipFill>
          <a:blip r:embed="rId7"/>
          <a:stretch>
            <a:fillRect/>
          </a:stretch>
        </p:blipFill>
        <p:spPr>
          <a:xfrm>
            <a:off x="7918704" y="2121408"/>
            <a:ext cx="1024128" cy="1024128"/>
          </a:xfrm>
          <a:prstGeom prst="rect">
            <a:avLst/>
          </a:prstGeom>
        </p:spPr>
      </p:pic>
      <p:pic>
        <p:nvPicPr>
          <p:cNvPr id="8" name="Image 6" descr="preencoded.png"/>
          <p:cNvPicPr>
            <a:picLocks noChangeAspect="1"/>
          </p:cNvPicPr>
          <p:nvPr/>
        </p:nvPicPr>
        <p:blipFill>
          <a:blip r:embed="rId7"/>
          <a:stretch>
            <a:fillRect/>
          </a:stretch>
        </p:blipFill>
        <p:spPr>
          <a:xfrm>
            <a:off x="7918704" y="5971032"/>
            <a:ext cx="1024128" cy="1024128"/>
          </a:xfrm>
          <a:prstGeom prst="rect">
            <a:avLst/>
          </a:prstGeom>
        </p:spPr>
      </p:pic>
      <p:sp>
        <p:nvSpPr>
          <p:cNvPr id="9" name="Text 0"/>
          <p:cNvSpPr/>
          <p:nvPr/>
        </p:nvSpPr>
        <p:spPr>
          <a:xfrm>
            <a:off x="795528" y="960120"/>
            <a:ext cx="13048488" cy="640080"/>
          </a:xfrm>
          <a:prstGeom prst="rect">
            <a:avLst/>
          </a:prstGeom>
          <a:noFill/>
          <a:ln/>
        </p:spPr>
        <p:txBody>
          <a:bodyPr wrap="none" lIns="0" tIns="0" rIns="0" bIns="0" rtlCol="0" anchor="ctr"/>
          <a:lstStyle/>
          <a:p>
            <a:pPr marL="0" indent="0" algn="l">
              <a:lnSpc>
                <a:spcPts val="5020"/>
              </a:lnSpc>
              <a:buNone/>
            </a:pPr>
            <a:r>
              <a:rPr lang="en-US" sz="4010">
                <a:solidFill>
                  <a:srgbClr val="77D8F2"/>
                </a:solidFill>
                <a:latin typeface="AlibabaPuHuiTi-Alibaba-PuHuiTi" pitchFamily="34" charset="0"/>
                <a:ea typeface="AlibabaPuHuiTi-Alibaba-PuHuiTi" pitchFamily="34" charset="-122"/>
                <a:cs typeface="AlibabaPuHuiTi-Alibaba-PuHuiTi" pitchFamily="34" charset="-120"/>
              </a:rPr>
              <a:t>Future of Photo Enhancement</a:t>
            </a:r>
            <a:endParaRPr lang="en-US" sz="4010"/>
          </a:p>
        </p:txBody>
      </p:sp>
      <p:sp>
        <p:nvSpPr>
          <p:cNvPr id="10" name="Text 1"/>
          <p:cNvSpPr/>
          <p:nvPr/>
        </p:nvSpPr>
        <p:spPr>
          <a:xfrm>
            <a:off x="896112" y="3383280"/>
            <a:ext cx="3401568" cy="320040"/>
          </a:xfrm>
          <a:prstGeom prst="rect">
            <a:avLst/>
          </a:prstGeom>
          <a:noFill/>
          <a:ln/>
        </p:spPr>
        <p:txBody>
          <a:bodyPr wrap="none" lIns="0" tIns="0" rIns="0" bIns="0" rtlCol="0" anchor="ctr"/>
          <a:lstStyle/>
          <a:p>
            <a:pPr marL="0" indent="0" algn="r">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Continuous Improvement</a:t>
            </a:r>
            <a:endParaRPr lang="en-US" sz="2000"/>
          </a:p>
        </p:txBody>
      </p:sp>
      <p:sp>
        <p:nvSpPr>
          <p:cNvPr id="11" name="Text 2"/>
          <p:cNvSpPr/>
          <p:nvPr/>
        </p:nvSpPr>
        <p:spPr>
          <a:xfrm>
            <a:off x="896112" y="3931920"/>
            <a:ext cx="3401568" cy="1792224"/>
          </a:xfrm>
          <a:prstGeom prst="rect">
            <a:avLst/>
          </a:prstGeom>
          <a:noFill/>
          <a:ln/>
        </p:spPr>
        <p:txBody>
          <a:bodyPr wrap="square" lIns="0" tIns="0" rIns="0" bIns="0" rtlCol="0" anchor="ctr"/>
          <a:lstStyle/>
          <a:p>
            <a:pPr marL="0" indent="0" algn="r">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With rapid advancements in AI and machine learning, future photo enhancement tools will become increasingly sophisticated, allowing for even better results with minimal user intervention.</a:t>
            </a:r>
            <a:endParaRPr lang="en-US" sz="1600"/>
          </a:p>
        </p:txBody>
      </p:sp>
      <p:sp>
        <p:nvSpPr>
          <p:cNvPr id="12" name="Text 3"/>
          <p:cNvSpPr/>
          <p:nvPr/>
        </p:nvSpPr>
        <p:spPr>
          <a:xfrm>
            <a:off x="5020056" y="4370832"/>
            <a:ext cx="155448" cy="365760"/>
          </a:xfrm>
          <a:prstGeom prst="rect">
            <a:avLst/>
          </a:prstGeom>
          <a:noFill/>
          <a:ln/>
        </p:spPr>
        <p:txBody>
          <a:bodyPr wrap="none" lIns="0" tIns="0" rIns="0" bIns="0" rtlCol="0" anchor="ctr"/>
          <a:lstStyle/>
          <a:p>
            <a:pPr marL="0" indent="0" algn="l">
              <a:lnSpc>
                <a:spcPts val="2410"/>
              </a:lnSpc>
              <a:buNone/>
            </a:pPr>
            <a:r>
              <a:rPr lang="en-US" sz="2000">
                <a:solidFill>
                  <a:srgbClr val="050505"/>
                </a:solidFill>
                <a:latin typeface="思源黑体-思源黑体-Medium" pitchFamily="34" charset="0"/>
                <a:ea typeface="思源黑体-思源黑体-Medium" pitchFamily="34" charset="-122"/>
                <a:cs typeface="思源黑体-思源黑体-Medium" pitchFamily="34" charset="-120"/>
              </a:rPr>
              <a:t>1</a:t>
            </a:r>
            <a:endParaRPr lang="en-US" sz="2000"/>
          </a:p>
        </p:txBody>
      </p:sp>
      <p:sp>
        <p:nvSpPr>
          <p:cNvPr id="13" name="Text 4"/>
          <p:cNvSpPr/>
          <p:nvPr/>
        </p:nvSpPr>
        <p:spPr>
          <a:xfrm>
            <a:off x="8357616" y="2450592"/>
            <a:ext cx="155448" cy="365760"/>
          </a:xfrm>
          <a:prstGeom prst="rect">
            <a:avLst/>
          </a:prstGeom>
          <a:noFill/>
          <a:ln/>
        </p:spPr>
        <p:txBody>
          <a:bodyPr wrap="none" lIns="0" tIns="0" rIns="0" bIns="0" rtlCol="0" anchor="ctr"/>
          <a:lstStyle/>
          <a:p>
            <a:pPr marL="0" indent="0" algn="l">
              <a:lnSpc>
                <a:spcPts val="2410"/>
              </a:lnSpc>
              <a:buNone/>
            </a:pPr>
            <a:r>
              <a:rPr lang="en-US" sz="2000">
                <a:solidFill>
                  <a:srgbClr val="050505"/>
                </a:solidFill>
                <a:latin typeface="思源黑体-思源黑体-Medium" pitchFamily="34" charset="0"/>
                <a:ea typeface="思源黑体-思源黑体-Medium" pitchFamily="34" charset="-122"/>
                <a:cs typeface="思源黑体-思源黑体-Medium" pitchFamily="34" charset="-120"/>
              </a:rPr>
              <a:t>2</a:t>
            </a:r>
            <a:endParaRPr lang="en-US" sz="2000"/>
          </a:p>
        </p:txBody>
      </p:sp>
      <p:sp>
        <p:nvSpPr>
          <p:cNvPr id="14" name="Text 5"/>
          <p:cNvSpPr/>
          <p:nvPr/>
        </p:nvSpPr>
        <p:spPr>
          <a:xfrm>
            <a:off x="9939528" y="2057400"/>
            <a:ext cx="3803904" cy="640080"/>
          </a:xfrm>
          <a:prstGeom prst="rect">
            <a:avLst/>
          </a:prstGeom>
          <a:noFill/>
          <a:ln/>
        </p:spPr>
        <p:txBody>
          <a:bodyPr wrap="square" lIns="0" tIns="0" rIns="0" bIns="0" rtlCol="0" anchor="ctr"/>
          <a:lstStyle/>
          <a:p>
            <a:pPr marL="0" indent="0" algn="l">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Integration with Social Media</a:t>
            </a:r>
            <a:endParaRPr lang="en-US" sz="2000"/>
          </a:p>
        </p:txBody>
      </p:sp>
      <p:sp>
        <p:nvSpPr>
          <p:cNvPr id="15" name="Text 6"/>
          <p:cNvSpPr/>
          <p:nvPr/>
        </p:nvSpPr>
        <p:spPr>
          <a:xfrm>
            <a:off x="9939528" y="2926080"/>
            <a:ext cx="3803904" cy="1280160"/>
          </a:xfrm>
          <a:prstGeom prst="rect">
            <a:avLst/>
          </a:prstGeom>
          <a:noFill/>
          <a:ln/>
        </p:spPr>
        <p:txBody>
          <a:bodyPr wrap="square" lIns="0" tIns="0" rIns="0" bIns="0" rtlCol="0" anchor="ctr"/>
          <a:lstStyle/>
          <a:p>
            <a:pPr marL="0" indent="0" algn="l">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As social media continues to grow, integrating AI enhancements directly into these platforms will make it easier for users to create stunning visuals quickly.</a:t>
            </a:r>
            <a:endParaRPr lang="en-US" sz="1600"/>
          </a:p>
        </p:txBody>
      </p:sp>
      <p:sp>
        <p:nvSpPr>
          <p:cNvPr id="16" name="Text 7"/>
          <p:cNvSpPr/>
          <p:nvPr/>
        </p:nvSpPr>
        <p:spPr>
          <a:xfrm>
            <a:off x="8357616" y="6300216"/>
            <a:ext cx="155448" cy="365760"/>
          </a:xfrm>
          <a:prstGeom prst="rect">
            <a:avLst/>
          </a:prstGeom>
          <a:noFill/>
          <a:ln/>
        </p:spPr>
        <p:txBody>
          <a:bodyPr wrap="none" lIns="0" tIns="0" rIns="0" bIns="0" rtlCol="0" anchor="ctr"/>
          <a:lstStyle/>
          <a:p>
            <a:pPr marL="0" indent="0" algn="l">
              <a:lnSpc>
                <a:spcPts val="2410"/>
              </a:lnSpc>
              <a:buNone/>
            </a:pPr>
            <a:r>
              <a:rPr lang="en-US" sz="2000">
                <a:solidFill>
                  <a:srgbClr val="050505"/>
                </a:solidFill>
                <a:latin typeface="思源黑体-思源黑体-Medium" pitchFamily="34" charset="0"/>
                <a:ea typeface="思源黑体-思源黑体-Medium" pitchFamily="34" charset="-122"/>
                <a:cs typeface="思源黑体-思源黑体-Medium" pitchFamily="34" charset="-120"/>
              </a:rPr>
              <a:t>3</a:t>
            </a:r>
            <a:endParaRPr lang="en-US" sz="2000"/>
          </a:p>
        </p:txBody>
      </p:sp>
      <p:sp>
        <p:nvSpPr>
          <p:cNvPr id="17" name="Text 8"/>
          <p:cNvSpPr/>
          <p:nvPr/>
        </p:nvSpPr>
        <p:spPr>
          <a:xfrm>
            <a:off x="9939528" y="4965192"/>
            <a:ext cx="3803904" cy="320040"/>
          </a:xfrm>
          <a:prstGeom prst="rect">
            <a:avLst/>
          </a:prstGeom>
          <a:noFill/>
          <a:ln/>
        </p:spPr>
        <p:txBody>
          <a:bodyPr wrap="none" lIns="0" tIns="0" rIns="0" bIns="0" rtlCol="0" anchor="ctr"/>
          <a:lstStyle/>
          <a:p>
            <a:pPr marL="0" indent="0" algn="l">
              <a:lnSpc>
                <a:spcPts val="2510"/>
              </a:lnSpc>
              <a:buNone/>
            </a:pPr>
            <a:r>
              <a:rPr lang="en-US" sz="2000">
                <a:solidFill>
                  <a:srgbClr val="DBDBDB"/>
                </a:solidFill>
                <a:latin typeface="AlibabaPuHuiTi-Alibaba-PuHuiTi" pitchFamily="34" charset="0"/>
                <a:ea typeface="AlibabaPuHuiTi-Alibaba-PuHuiTi" pitchFamily="34" charset="-122"/>
                <a:cs typeface="AlibabaPuHuiTi-Alibaba-PuHuiTi" pitchFamily="34" charset="-120"/>
              </a:rPr>
              <a:t>Personalized Enhancements</a:t>
            </a:r>
            <a:endParaRPr lang="en-US" sz="2000"/>
          </a:p>
        </p:txBody>
      </p:sp>
      <p:sp>
        <p:nvSpPr>
          <p:cNvPr id="18" name="Text 9"/>
          <p:cNvSpPr/>
          <p:nvPr/>
        </p:nvSpPr>
        <p:spPr>
          <a:xfrm>
            <a:off x="9939528" y="5513832"/>
            <a:ext cx="3803904" cy="1536192"/>
          </a:xfrm>
          <a:prstGeom prst="rect">
            <a:avLst/>
          </a:prstGeom>
          <a:noFill/>
          <a:ln/>
        </p:spPr>
        <p:txBody>
          <a:bodyPr wrap="square" lIns="0" tIns="0" rIns="0" bIns="0" rtlCol="0" anchor="ctr"/>
          <a:lstStyle/>
          <a:p>
            <a:pPr marL="0" indent="0" algn="l">
              <a:lnSpc>
                <a:spcPts val="2000"/>
              </a:lnSpc>
              <a:buNone/>
            </a:pPr>
            <a:r>
              <a:rPr lang="en-US" sz="1600">
                <a:solidFill>
                  <a:srgbClr val="DBDBDB"/>
                </a:solidFill>
                <a:latin typeface="思源黑体-思源黑体-Medium" pitchFamily="34" charset="0"/>
                <a:ea typeface="思源黑体-思源黑体-Medium" pitchFamily="34" charset="-122"/>
                <a:cs typeface="思源黑体-思源黑体-Medium" pitchFamily="34" charset="-120"/>
              </a:rPr>
              <a:t>Future tools may offer personalized enhancements based on user preferences and historical data, ensuring that photo editing aligns closely with individual styles and tastes.</a:t>
            </a:r>
            <a:endParaRPr lang="en-US" sz="160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20256" y="2432304"/>
            <a:ext cx="7251192" cy="1563624"/>
          </a:xfrm>
          <a:prstGeom prst="rect">
            <a:avLst/>
          </a:prstGeom>
        </p:spPr>
      </p:pic>
      <p:pic>
        <p:nvPicPr>
          <p:cNvPr id="5" name="Image 3" descr="preencoded.png"/>
          <p:cNvPicPr>
            <a:picLocks noChangeAspect="1"/>
          </p:cNvPicPr>
          <p:nvPr/>
        </p:nvPicPr>
        <p:blipFill>
          <a:blip r:embed="rId5"/>
          <a:stretch>
            <a:fillRect/>
          </a:stretch>
        </p:blipFill>
        <p:spPr>
          <a:xfrm>
            <a:off x="6620256" y="4142232"/>
            <a:ext cx="7251192" cy="1563624"/>
          </a:xfrm>
          <a:prstGeom prst="rect">
            <a:avLst/>
          </a:prstGeom>
        </p:spPr>
      </p:pic>
      <p:pic>
        <p:nvPicPr>
          <p:cNvPr id="6" name="Image 4" descr="preencoded.png"/>
          <p:cNvPicPr>
            <a:picLocks noChangeAspect="1"/>
          </p:cNvPicPr>
          <p:nvPr/>
        </p:nvPicPr>
        <p:blipFill>
          <a:blip r:embed="rId5"/>
          <a:stretch>
            <a:fillRect/>
          </a:stretch>
        </p:blipFill>
        <p:spPr>
          <a:xfrm>
            <a:off x="6620256" y="5852160"/>
            <a:ext cx="7251192" cy="1563624"/>
          </a:xfrm>
          <a:prstGeom prst="rect">
            <a:avLst/>
          </a:prstGeom>
        </p:spPr>
      </p:pic>
      <p:sp>
        <p:nvSpPr>
          <p:cNvPr id="7" name="Text 0"/>
          <p:cNvSpPr/>
          <p:nvPr/>
        </p:nvSpPr>
        <p:spPr>
          <a:xfrm>
            <a:off x="6647688" y="868680"/>
            <a:ext cx="7196328" cy="1353312"/>
          </a:xfrm>
          <a:prstGeom prst="rect">
            <a:avLst/>
          </a:prstGeom>
          <a:noFill/>
          <a:ln/>
        </p:spPr>
        <p:txBody>
          <a:bodyPr wrap="square" lIns="0" tIns="0" rIns="0" bIns="0" rtlCol="0" anchor="ctr"/>
          <a:lstStyle/>
          <a:p>
            <a:pPr marL="0" indent="0" algn="l">
              <a:lnSpc>
                <a:spcPts val="5300"/>
              </a:lnSpc>
              <a:buNone/>
            </a:pPr>
            <a:r>
              <a:rPr lang="en-US" sz="4240">
                <a:solidFill>
                  <a:srgbClr val="77D8F2"/>
                </a:solidFill>
                <a:latin typeface="AlibabaPuHuiTi-Alibaba-PuHuiTi" pitchFamily="34" charset="0"/>
                <a:ea typeface="AlibabaPuHuiTi-Alibaba-PuHuiTi" pitchFamily="34" charset="-122"/>
                <a:cs typeface="AlibabaPuHuiTi-Alibaba-PuHuiTi" pitchFamily="34" charset="-120"/>
              </a:rPr>
              <a:t>Conclusion and Recommendations</a:t>
            </a:r>
            <a:endParaRPr lang="en-US" sz="4240"/>
          </a:p>
        </p:txBody>
      </p:sp>
      <p:sp>
        <p:nvSpPr>
          <p:cNvPr id="8" name="Text 1"/>
          <p:cNvSpPr/>
          <p:nvPr/>
        </p:nvSpPr>
        <p:spPr>
          <a:xfrm>
            <a:off x="6894576" y="2706624"/>
            <a:ext cx="67025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Embrace Technology</a:t>
            </a:r>
            <a:endParaRPr lang="en-US" sz="2120"/>
          </a:p>
        </p:txBody>
      </p:sp>
      <p:sp>
        <p:nvSpPr>
          <p:cNvPr id="9" name="Text 2"/>
          <p:cNvSpPr/>
          <p:nvPr/>
        </p:nvSpPr>
        <p:spPr>
          <a:xfrm>
            <a:off x="6894576" y="3172968"/>
            <a:ext cx="67025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Understanding and utilizing AI technologies can bring about significant improvements in photo quality.</a:t>
            </a:r>
            <a:endParaRPr lang="en-US" sz="1690"/>
          </a:p>
        </p:txBody>
      </p:sp>
      <p:sp>
        <p:nvSpPr>
          <p:cNvPr id="10" name="Text 3"/>
          <p:cNvSpPr/>
          <p:nvPr/>
        </p:nvSpPr>
        <p:spPr>
          <a:xfrm>
            <a:off x="6894576" y="4416552"/>
            <a:ext cx="67025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Experiment and Practice</a:t>
            </a:r>
            <a:endParaRPr lang="en-US" sz="2120"/>
          </a:p>
        </p:txBody>
      </p:sp>
      <p:sp>
        <p:nvSpPr>
          <p:cNvPr id="11" name="Text 4"/>
          <p:cNvSpPr/>
          <p:nvPr/>
        </p:nvSpPr>
        <p:spPr>
          <a:xfrm>
            <a:off x="6894576" y="4882896"/>
            <a:ext cx="67025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Regular use of photo enhancement tools allows users to discover their personal editing styles.</a:t>
            </a:r>
            <a:endParaRPr lang="en-US" sz="1690"/>
          </a:p>
        </p:txBody>
      </p:sp>
      <p:sp>
        <p:nvSpPr>
          <p:cNvPr id="12" name="Text 5"/>
          <p:cNvSpPr/>
          <p:nvPr/>
        </p:nvSpPr>
        <p:spPr>
          <a:xfrm>
            <a:off x="6894576" y="6126480"/>
            <a:ext cx="6702552" cy="338328"/>
          </a:xfrm>
          <a:prstGeom prst="rect">
            <a:avLst/>
          </a:prstGeom>
          <a:noFill/>
          <a:ln/>
        </p:spPr>
        <p:txBody>
          <a:bodyPr wrap="none" lIns="0" tIns="0" rIns="0" bIns="0" rtlCol="0" anchor="ctr"/>
          <a:lstStyle/>
          <a:p>
            <a:pPr marL="0" indent="0" algn="l">
              <a:lnSpc>
                <a:spcPts val="2650"/>
              </a:lnSpc>
              <a:buNone/>
            </a:pPr>
            <a:r>
              <a:rPr lang="en-US" sz="2120">
                <a:solidFill>
                  <a:srgbClr val="DBDBDB"/>
                </a:solidFill>
                <a:latin typeface="AlibabaPuHuiTi-Alibaba-PuHuiTi" pitchFamily="34" charset="0"/>
                <a:ea typeface="AlibabaPuHuiTi-Alibaba-PuHuiTi" pitchFamily="34" charset="-122"/>
                <a:cs typeface="AlibabaPuHuiTi-Alibaba-PuHuiTi" pitchFamily="34" charset="-120"/>
              </a:rPr>
              <a:t>Share and Inspire</a:t>
            </a:r>
            <a:endParaRPr lang="en-US" sz="2120"/>
          </a:p>
        </p:txBody>
      </p:sp>
      <p:sp>
        <p:nvSpPr>
          <p:cNvPr id="13" name="Text 6"/>
          <p:cNvSpPr/>
          <p:nvPr/>
        </p:nvSpPr>
        <p:spPr>
          <a:xfrm>
            <a:off x="6894576" y="6592824"/>
            <a:ext cx="6702552" cy="539496"/>
          </a:xfrm>
          <a:prstGeom prst="rect">
            <a:avLst/>
          </a:prstGeom>
          <a:noFill/>
          <a:ln/>
        </p:spPr>
        <p:txBody>
          <a:bodyPr wrap="square" lIns="0" tIns="0" rIns="0" bIns="0" rtlCol="0" anchor="ctr"/>
          <a:lstStyle/>
          <a:p>
            <a:pPr marL="0" indent="0" algn="l">
              <a:lnSpc>
                <a:spcPts val="2120"/>
              </a:lnSpc>
              <a:buNone/>
            </a:pPr>
            <a:r>
              <a:rPr lang="en-US" sz="1690">
                <a:solidFill>
                  <a:srgbClr val="DBDBDB"/>
                </a:solidFill>
                <a:latin typeface="思源黑体-思源黑体-Medium" pitchFamily="34" charset="0"/>
                <a:ea typeface="思源黑体-思源黑体-Medium" pitchFamily="34" charset="-122"/>
                <a:cs typeface="思源黑体-思源黑体-Medium" pitchFamily="34" charset="-120"/>
              </a:rPr>
              <a:t>Sharing improved images can inspire others to enhance their photography skills.</a:t>
            </a:r>
            <a:endParaRPr lang="en-US" sz="169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469</Words>
  <Application>Microsoft Office PowerPoint</Application>
  <PresentationFormat>Custom</PresentationFormat>
  <Paragraphs>62</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AlibabaPuHuiTi-Alibaba-PuHuiTi</vt:lpstr>
      <vt:lpstr>Arial</vt:lpstr>
      <vt:lpstr>Bahnschrift SemiCondensed</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kattaudaybhaskar1@outlook.com</cp:lastModifiedBy>
  <cp:revision>1</cp:revision>
  <dcterms:created xsi:type="dcterms:W3CDTF">2025-10-16T08:19:48Z</dcterms:created>
  <dcterms:modified xsi:type="dcterms:W3CDTF">2025-10-16T09:22:10Z</dcterms:modified>
</cp:coreProperties>
</file>